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1" r:id="rId3"/>
    <p:sldId id="262" r:id="rId4"/>
    <p:sldId id="352" r:id="rId5"/>
    <p:sldId id="353" r:id="rId6"/>
    <p:sldId id="388" r:id="rId7"/>
    <p:sldId id="354" r:id="rId8"/>
    <p:sldId id="355" r:id="rId9"/>
    <p:sldId id="356" r:id="rId10"/>
    <p:sldId id="357" r:id="rId11"/>
    <p:sldId id="263" r:id="rId12"/>
    <p:sldId id="268" r:id="rId13"/>
    <p:sldId id="269" r:id="rId14"/>
    <p:sldId id="270" r:id="rId15"/>
    <p:sldId id="271" r:id="rId16"/>
    <p:sldId id="272" r:id="rId17"/>
    <p:sldId id="387" r:id="rId18"/>
    <p:sldId id="273" r:id="rId19"/>
    <p:sldId id="283" r:id="rId20"/>
    <p:sldId id="284" r:id="rId21"/>
    <p:sldId id="28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4.png"/><Relationship Id="rId4" Type="http://schemas.openxmlformats.org/officeDocument/2006/relationships/image" Target="../media/image23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6623" y="1700012"/>
            <a:ext cx="8825658" cy="1493268"/>
          </a:xfrm>
        </p:spPr>
        <p:txBody>
          <a:bodyPr/>
          <a:lstStyle/>
          <a:p>
            <a:r>
              <a:rPr lang="zh-CN" altLang="en-US" dirty="0" smtClean="0"/>
              <a:t>量子力学</a:t>
            </a:r>
            <a:r>
              <a:rPr lang="zh-CN" altLang="en-US" dirty="0" smtClean="0"/>
              <a:t>释疑（一）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96623" y="3695555"/>
            <a:ext cx="8825658" cy="861420"/>
          </a:xfrm>
        </p:spPr>
        <p:txBody>
          <a:bodyPr>
            <a:noAutofit/>
          </a:bodyPr>
          <a:lstStyle/>
          <a:p>
            <a:r>
              <a:rPr lang="zh-CN" altLang="en-US" sz="2400" dirty="0" smtClean="0"/>
              <a:t>韩锋</a:t>
            </a:r>
            <a:endParaRPr lang="en-US" altLang="zh-CN" sz="2400" dirty="0" smtClean="0"/>
          </a:p>
          <a:p>
            <a:r>
              <a:rPr lang="zh-CN" altLang="en-US" sz="2400" dirty="0" smtClean="0"/>
              <a:t>清华大学博士生</a:t>
            </a:r>
            <a:endParaRPr lang="en-US" altLang="zh-CN" sz="2400" dirty="0" smtClean="0"/>
          </a:p>
          <a:p>
            <a:r>
              <a:rPr lang="zh-CN" altLang="en-US" sz="2400" dirty="0" smtClean="0"/>
              <a:t>甲骨文教育基金会中国项目合伙人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382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991" y="2464398"/>
            <a:ext cx="10523637" cy="1400530"/>
          </a:xfrm>
        </p:spPr>
        <p:txBody>
          <a:bodyPr/>
          <a:lstStyle/>
          <a:p>
            <a:r>
              <a:rPr lang="zh-CN" altLang="en-US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释疑二：不确定性原理后面是不可知论吗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70386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不确定性的本质是什么？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48000" y="2413338"/>
            <a:ext cx="6096000" cy="338554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/>
              <a:t>爱因斯坦：和热力学一样，量子力学</a:t>
            </a:r>
            <a:r>
              <a:rPr lang="zh-CN" altLang="en-US" sz="2800" dirty="0" smtClean="0"/>
              <a:t>的不确定性</a:t>
            </a:r>
            <a:r>
              <a:rPr lang="zh-CN" altLang="en-US" sz="2800" dirty="0"/>
              <a:t>产生于理论或者说信息本身不完备，后面一定有定域隐变量理论是决定论的</a:t>
            </a:r>
            <a:endParaRPr lang="en-US" altLang="zh-CN" sz="2800" dirty="0"/>
          </a:p>
          <a:p>
            <a:r>
              <a:rPr lang="zh-CN" altLang="en-US" sz="2800" dirty="0"/>
              <a:t>玻尔和海森伯：量子的本性就是随机的</a:t>
            </a:r>
            <a:r>
              <a:rPr lang="zh-CN" altLang="en-US" sz="2800" dirty="0" smtClean="0"/>
              <a:t>，有不确定性原理！用波粒二象性描述，决定论</a:t>
            </a:r>
            <a:r>
              <a:rPr lang="zh-CN" altLang="en-US" sz="2800" dirty="0"/>
              <a:t>的定域隐变量不存在</a:t>
            </a:r>
            <a:endParaRPr lang="en-US" altLang="zh-CN" sz="2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692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从不确定性到量子纠缠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60113" y="1718124"/>
            <a:ext cx="6096000" cy="33547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4320" lvl="0" indent="-274320" defTabSz="914400">
              <a:spcBef>
                <a:spcPts val="600"/>
              </a:spcBef>
              <a:buClr>
                <a:srgbClr val="B13F9A"/>
              </a:buClr>
              <a:buSzPct val="73000"/>
              <a:buFont typeface="Wingdings 2"/>
              <a:buChar char=""/>
              <a:defRPr/>
            </a:pPr>
            <a:r>
              <a:rPr lang="zh-CN" altLang="en-US" sz="2600" dirty="0" smtClean="0">
                <a:latin typeface="Trebuchet MS"/>
                <a:ea typeface="华文新魏" panose="02010800040101010101" pitchFamily="2" charset="-122"/>
              </a:rPr>
              <a:t>不确定性一定</a:t>
            </a:r>
            <a:r>
              <a:rPr lang="zh-CN" altLang="en-US" sz="2600" dirty="0">
                <a:latin typeface="Trebuchet MS"/>
                <a:ea typeface="华文新魏" panose="02010800040101010101" pitchFamily="2" charset="-122"/>
              </a:rPr>
              <a:t>不能和守恒律矛盾</a:t>
            </a:r>
            <a:endParaRPr lang="en-US" altLang="zh-CN" sz="2600" dirty="0">
              <a:latin typeface="Trebuchet MS"/>
              <a:ea typeface="华文新魏" panose="02010800040101010101" pitchFamily="2" charset="-122"/>
            </a:endParaRPr>
          </a:p>
          <a:p>
            <a:pPr marL="274320" lvl="0" indent="-274320" defTabSz="914400">
              <a:spcBef>
                <a:spcPts val="600"/>
              </a:spcBef>
              <a:buClr>
                <a:srgbClr val="B13F9A"/>
              </a:buClr>
              <a:buSzPct val="73000"/>
              <a:buFont typeface="Wingdings 2"/>
              <a:buChar char=""/>
              <a:defRPr/>
            </a:pPr>
            <a:r>
              <a:rPr lang="zh-CN" altLang="en-US" sz="2600" dirty="0">
                <a:latin typeface="Trebuchet MS"/>
                <a:ea typeface="华文新魏" panose="02010800040101010101" pitchFamily="2" charset="-122"/>
              </a:rPr>
              <a:t>两电子自旋系统</a:t>
            </a:r>
            <a:endParaRPr lang="en-US" altLang="zh-CN" sz="2600" dirty="0">
              <a:latin typeface="Trebuchet MS"/>
              <a:ea typeface="华文新魏" panose="02010800040101010101" pitchFamily="2" charset="-122"/>
            </a:endParaRPr>
          </a:p>
          <a:p>
            <a:pPr marL="274320" lvl="0" indent="-274320" defTabSz="914400">
              <a:spcBef>
                <a:spcPts val="600"/>
              </a:spcBef>
              <a:buClr>
                <a:srgbClr val="B13F9A"/>
              </a:buClr>
              <a:buSzPct val="73000"/>
              <a:buFont typeface="Wingdings 2"/>
              <a:buChar char=""/>
              <a:defRPr/>
            </a:pPr>
            <a:endParaRPr lang="en-US" altLang="zh-CN" sz="2600" dirty="0">
              <a:latin typeface="Trebuchet MS"/>
              <a:ea typeface="华文新魏" panose="02010800040101010101" pitchFamily="2" charset="-122"/>
            </a:endParaRPr>
          </a:p>
          <a:p>
            <a:pPr marL="274320" lvl="0" indent="-274320" defTabSz="914400">
              <a:spcBef>
                <a:spcPts val="600"/>
              </a:spcBef>
              <a:buClr>
                <a:srgbClr val="B13F9A"/>
              </a:buClr>
              <a:buSzPct val="73000"/>
              <a:buFont typeface="Wingdings 2"/>
              <a:buChar char=""/>
              <a:defRPr/>
            </a:pPr>
            <a:endParaRPr lang="en-US" altLang="zh-CN" sz="2600" dirty="0">
              <a:latin typeface="Trebuchet MS"/>
              <a:ea typeface="华文新魏" panose="02010800040101010101" pitchFamily="2" charset="-122"/>
            </a:endParaRPr>
          </a:p>
          <a:p>
            <a:pPr marL="274320" lvl="0" indent="-274320" defTabSz="914400">
              <a:spcBef>
                <a:spcPts val="600"/>
              </a:spcBef>
              <a:buClr>
                <a:srgbClr val="B13F9A"/>
              </a:buClr>
              <a:buSzPct val="73000"/>
              <a:buFont typeface="Wingdings 2"/>
              <a:buChar char=""/>
              <a:defRPr/>
            </a:pPr>
            <a:endParaRPr lang="en-US" altLang="zh-CN" sz="2600" dirty="0">
              <a:latin typeface="Trebuchet MS"/>
              <a:ea typeface="华文新魏" panose="02010800040101010101" pitchFamily="2" charset="-122"/>
            </a:endParaRPr>
          </a:p>
          <a:p>
            <a:pPr marL="274320" lvl="0" indent="-274320" defTabSz="914400">
              <a:spcBef>
                <a:spcPts val="600"/>
              </a:spcBef>
              <a:buClr>
                <a:srgbClr val="B13F9A"/>
              </a:buClr>
              <a:buSzPct val="73000"/>
              <a:buFont typeface="Wingdings 2"/>
              <a:buChar char=""/>
              <a:defRPr/>
            </a:pPr>
            <a:endParaRPr lang="en-US" altLang="zh-CN" sz="2600" dirty="0">
              <a:latin typeface="Trebuchet MS"/>
              <a:ea typeface="华文新魏" panose="02010800040101010101" pitchFamily="2" charset="-122"/>
            </a:endParaRPr>
          </a:p>
          <a:p>
            <a:pPr marL="274320" lvl="0" indent="-274320" defTabSz="914400">
              <a:spcBef>
                <a:spcPts val="600"/>
              </a:spcBef>
              <a:buClr>
                <a:srgbClr val="B13F9A"/>
              </a:buClr>
              <a:buSzPct val="73000"/>
              <a:buFont typeface="Wingdings 2"/>
              <a:buChar char=""/>
              <a:defRPr/>
            </a:pPr>
            <a:endParaRPr lang="en-US" altLang="zh-CN" sz="2600" dirty="0" smtClean="0">
              <a:latin typeface="Trebuchet MS"/>
              <a:ea typeface="华文新魏" panose="02010800040101010101" pitchFamily="2" charset="-122"/>
            </a:endParaRP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497486"/>
              </p:ext>
            </p:extLst>
          </p:nvPr>
        </p:nvGraphicFramePr>
        <p:xfrm>
          <a:off x="3361295" y="3118654"/>
          <a:ext cx="4770245" cy="1544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公式" r:id="rId3" imgW="1803240" imgH="583920" progId="Equation.3">
                  <p:embed/>
                </p:oleObj>
              </mc:Choice>
              <mc:Fallback>
                <p:oleObj name="公式" r:id="rId3" imgW="1803240" imgH="58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1295" y="3118654"/>
                        <a:ext cx="4770245" cy="154432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742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薛定谔猫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405" y="1779788"/>
            <a:ext cx="6904989" cy="367000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00472" y="56816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https://commons.wikimedia.org/wiki/File:Schrodingers_cat.svg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663" y="714530"/>
            <a:ext cx="2486025" cy="1666875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853095"/>
              </p:ext>
            </p:extLst>
          </p:nvPr>
        </p:nvGraphicFramePr>
        <p:xfrm>
          <a:off x="2918879" y="1897444"/>
          <a:ext cx="2397807" cy="483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公式" r:id="rId5" imgW="1384200" imgH="279360" progId="Equation.3">
                  <p:embed/>
                </p:oleObj>
              </mc:Choice>
              <mc:Fallback>
                <p:oleObj name="公式" r:id="rId5" imgW="1384200" imgH="2793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8879" y="1897444"/>
                        <a:ext cx="2397807" cy="4839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569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经典和量子的分野：</a:t>
            </a:r>
            <a:r>
              <a:rPr lang="en-US" altLang="zh-CN" dirty="0" smtClean="0"/>
              <a:t>Bell</a:t>
            </a:r>
            <a:r>
              <a:rPr lang="zh-CN" altLang="en-US" dirty="0" smtClean="0"/>
              <a:t>不等式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335" y="1853248"/>
            <a:ext cx="3002253" cy="39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9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Alain Aspect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217" y="1727344"/>
            <a:ext cx="6860004" cy="29793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01" y="4177723"/>
            <a:ext cx="4602236" cy="241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5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量子本性：非定域关联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914659" y="2102136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/>
              <a:t>海森伯不确定原理：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157000"/>
              </p:ext>
            </p:extLst>
          </p:nvPr>
        </p:nvGraphicFramePr>
        <p:xfrm>
          <a:off x="3705136" y="3083596"/>
          <a:ext cx="223361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公式" r:id="rId3" imgW="609480" imgH="203040" progId="Equation.3">
                  <p:embed/>
                </p:oleObj>
              </mc:Choice>
              <mc:Fallback>
                <p:oleObj name="公式" r:id="rId3" imgW="609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5136" y="3083596"/>
                        <a:ext cx="2233613" cy="744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4554828" y="444186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en-US" sz="2400" dirty="0">
                <a:solidFill>
                  <a:prstClr val="white"/>
                </a:solidFill>
              </a:rPr>
              <a:t>爱因斯坦（</a:t>
            </a:r>
            <a:r>
              <a:rPr lang="en-US" altLang="zh-CN" sz="2400" dirty="0">
                <a:solidFill>
                  <a:prstClr val="white"/>
                </a:solidFill>
              </a:rPr>
              <a:t>1933《</a:t>
            </a:r>
            <a:r>
              <a:rPr lang="zh-CN" altLang="en-US" sz="2400" dirty="0">
                <a:solidFill>
                  <a:prstClr val="white"/>
                </a:solidFill>
              </a:rPr>
              <a:t>走近</a:t>
            </a:r>
            <a:r>
              <a:rPr lang="en-US" altLang="zh-CN" sz="2400" dirty="0">
                <a:solidFill>
                  <a:prstClr val="white"/>
                </a:solidFill>
              </a:rPr>
              <a:t>》P160</a:t>
            </a:r>
            <a:r>
              <a:rPr lang="zh-CN" altLang="en-US" sz="2400" dirty="0">
                <a:solidFill>
                  <a:prstClr val="white"/>
                </a:solidFill>
              </a:rPr>
              <a:t>）：我们必须放弃粒子在理论模型中完全定域的概念，我以为是海森伯测不准原理的永久性结果</a:t>
            </a:r>
            <a:endParaRPr lang="en-US" altLang="zh-CN" sz="2400" dirty="0">
              <a:solidFill>
                <a:prstClr val="white"/>
              </a:solidFill>
            </a:endParaRPr>
          </a:p>
          <a:p>
            <a:pPr lvl="0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234" y="2029973"/>
            <a:ext cx="3657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9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光合作用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292" y="2052638"/>
            <a:ext cx="677519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11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量子力学揭示了“非定域性关联”是物质世界存在的最基本形式之一</a:t>
            </a:r>
            <a:endParaRPr lang="zh-CN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1927538" y="2455142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/>
              <a:t>非定</a:t>
            </a:r>
            <a:r>
              <a:rPr lang="zh-CN" altLang="en-US" sz="2400" dirty="0" smtClean="0"/>
              <a:t>域性关联：分布式</a:t>
            </a:r>
            <a:r>
              <a:rPr lang="zh-CN" altLang="en-US" sz="2400" dirty="0"/>
              <a:t>存在</a:t>
            </a:r>
            <a:r>
              <a:rPr lang="zh-CN" altLang="en-US" sz="2400" dirty="0" smtClean="0"/>
              <a:t>，局域的不确定性。</a:t>
            </a:r>
            <a:endParaRPr lang="en-US" altLang="zh-CN" sz="2400" dirty="0" smtClean="0"/>
          </a:p>
          <a:p>
            <a:r>
              <a:rPr lang="zh-CN" altLang="en-US" sz="2400" dirty="0" smtClean="0"/>
              <a:t>老子</a:t>
            </a:r>
            <a:r>
              <a:rPr lang="zh-CN" altLang="en-US" sz="2400" dirty="0"/>
              <a:t>：</a:t>
            </a:r>
            <a:r>
              <a:rPr lang="zh-CN" altLang="en-US" sz="2400" dirty="0" smtClean="0"/>
              <a:t>有无相生，万物负阴而抱阳</a:t>
            </a:r>
            <a:endParaRPr lang="en-US" altLang="zh-CN" sz="2400" dirty="0"/>
          </a:p>
          <a:p>
            <a:r>
              <a:rPr lang="en-US" altLang="zh-CN" sz="2400" dirty="0"/>
              <a:t>《</a:t>
            </a:r>
            <a:r>
              <a:rPr lang="zh-CN" altLang="en-US" sz="2400" dirty="0"/>
              <a:t>圣经</a:t>
            </a:r>
            <a:r>
              <a:rPr lang="en-US" altLang="zh-CN" sz="2400" dirty="0"/>
              <a:t>》</a:t>
            </a:r>
            <a:r>
              <a:rPr lang="zh-CN" altLang="en-US" sz="2400" dirty="0"/>
              <a:t>：</a:t>
            </a:r>
            <a:r>
              <a:rPr lang="en-US" altLang="zh-CN" sz="2400" dirty="0"/>
              <a:t>For what is seen is temporary, but what is unseen is eternal </a:t>
            </a:r>
            <a:r>
              <a:rPr lang="zh-CN" altLang="en-US" sz="2400" dirty="0" smtClean="0"/>
              <a:t>。</a:t>
            </a:r>
            <a:endParaRPr lang="en-US" altLang="zh-CN" sz="2400" dirty="0"/>
          </a:p>
          <a:p>
            <a:r>
              <a:rPr lang="zh-CN" altLang="en-US" sz="2400" dirty="0"/>
              <a:t>佛法说：观色即空成大智而不住生死。观空即色成大悲而不住涅槃。以色空无二。悲智不殊。方为真实也。</a:t>
            </a:r>
          </a:p>
          <a:p>
            <a:r>
              <a:rPr lang="zh-CN" altLang="en-US" sz="2400" dirty="0"/>
              <a:t>互联网本质：分布式去中心化存在。</a:t>
            </a:r>
          </a:p>
          <a:p>
            <a:r>
              <a:rPr lang="en-US" altLang="zh-CN" sz="2400" dirty="0"/>
              <a:t>&lt;</a:t>
            </a:r>
            <a:r>
              <a:rPr lang="zh-CN" altLang="en-US" sz="2400" dirty="0"/>
              <a:t>失控</a:t>
            </a:r>
            <a:r>
              <a:rPr lang="en-US" altLang="zh-CN" sz="2400" dirty="0"/>
              <a:t>&gt;</a:t>
            </a:r>
            <a:r>
              <a:rPr lang="zh-CN" altLang="en-US" sz="2400" dirty="0"/>
              <a:t>：</a:t>
            </a:r>
            <a:r>
              <a:rPr lang="zh-CN" altLang="en-US" sz="2400" dirty="0" smtClean="0"/>
              <a:t>智能的分布式</a:t>
            </a:r>
            <a:r>
              <a:rPr lang="zh-CN" altLang="en-US" sz="2400" dirty="0"/>
              <a:t>存在</a:t>
            </a:r>
            <a:r>
              <a:rPr lang="zh-CN" altLang="en-US" sz="2400" dirty="0" smtClean="0"/>
              <a:t>，群集智慧。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2009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847718" cy="1400530"/>
          </a:xfrm>
        </p:spPr>
        <p:txBody>
          <a:bodyPr/>
          <a:lstStyle/>
          <a:p>
            <a:r>
              <a:rPr lang="zh-CN" altLang="en-US" dirty="0" smtClean="0"/>
              <a:t>看见的世界和看不见的世界</a:t>
            </a:r>
            <a:r>
              <a:rPr lang="en-US" altLang="zh-CN" dirty="0" smtClean="0"/>
              <a:t>=</a:t>
            </a:r>
            <a:r>
              <a:rPr lang="zh-CN" altLang="en-US" dirty="0" smtClean="0"/>
              <a:t>量子二像性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321" y="1660298"/>
            <a:ext cx="5429250" cy="51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8480" y="2534737"/>
            <a:ext cx="9404723" cy="1400530"/>
          </a:xfrm>
        </p:spPr>
        <p:txBody>
          <a:bodyPr/>
          <a:lstStyle/>
          <a:p>
            <a:r>
              <a:rPr lang="zh-CN" altLang="en-US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释疑一：波粒二象性是量子力学本质吗？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402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量子不确定性的根源：管中窥豹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552" y="1976597"/>
            <a:ext cx="5273936" cy="394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0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玻</a:t>
            </a:r>
            <a:r>
              <a:rPr lang="zh-CN" altLang="en-US" dirty="0" smtClean="0"/>
              <a:t>尔和爱因斯坦之争</a:t>
            </a:r>
            <a:r>
              <a:rPr lang="en-US" altLang="zh-CN" dirty="0" smtClean="0"/>
              <a:t>——</a:t>
            </a:r>
            <a:br>
              <a:rPr lang="en-US" altLang="zh-CN" dirty="0" smtClean="0"/>
            </a:br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  <a:r>
              <a:rPr lang="zh-CN" altLang="en-US" dirty="0" smtClean="0"/>
              <a:t>从不确定性到非定域关联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70672" y="2743201"/>
            <a:ext cx="96776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从定域的角度：人们丧失了一些确定性</a:t>
            </a:r>
            <a:endParaRPr lang="en-US" altLang="zh-CN" sz="3200" dirty="0" smtClean="0"/>
          </a:p>
          <a:p>
            <a:r>
              <a:rPr lang="zh-CN" altLang="en-US" sz="3200" dirty="0" smtClean="0"/>
              <a:t>从非定域关联的角度：人们重新认识到了一种看不见的整体性存在，并且找到了精确计算她们的方法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7076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7557731" cy="1400530"/>
          </a:xfrm>
        </p:spPr>
        <p:txBody>
          <a:bodyPr/>
          <a:lstStyle/>
          <a:p>
            <a:r>
              <a:rPr lang="en-US" altLang="zh-CN" sz="2800" dirty="0" err="1"/>
              <a:t>Tonomura</a:t>
            </a:r>
            <a:r>
              <a:rPr lang="en-US" altLang="zh-CN" sz="2800" dirty="0"/>
              <a:t> et al 1989 </a:t>
            </a:r>
            <a:r>
              <a:rPr lang="zh-CN" altLang="en-US" sz="2800" dirty="0"/>
              <a:t>殿村 </a:t>
            </a:r>
            <a:r>
              <a:rPr lang="en-US" altLang="zh-CN" sz="2800" dirty="0"/>
              <a:t>electron interference demonstrated using </a:t>
            </a:r>
            <a:r>
              <a:rPr lang="en-US" altLang="zh-CN" sz="2800" dirty="0" err="1"/>
              <a:t>biprism</a:t>
            </a:r>
            <a:r>
              <a:rPr lang="en-US" altLang="zh-CN" sz="2800" dirty="0"/>
              <a:t> and electron-optical device</a:t>
            </a:r>
            <a:r>
              <a:rPr lang="zh-CN" altLang="en-US" sz="2800" dirty="0"/>
              <a:t/>
            </a:r>
            <a:br>
              <a:rPr lang="zh-CN" altLang="en-US" sz="2800" dirty="0"/>
            </a:br>
            <a:endParaRPr lang="zh-CN" altLang="en-US" sz="28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904" y="3103808"/>
            <a:ext cx="5954357" cy="22033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002" y="0"/>
            <a:ext cx="2837102" cy="686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2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波粒二象性的质疑？请看玻尔的族徽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638" y="2857902"/>
            <a:ext cx="3305175" cy="1657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885" y="2162577"/>
            <a:ext cx="30575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万物负阴而抱阳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196" y="2895600"/>
            <a:ext cx="6650717" cy="298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所谓波粒二像性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00" y="2514314"/>
            <a:ext cx="4839909" cy="245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13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清华高研院的七夕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558" y="2133373"/>
            <a:ext cx="6312128" cy="352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5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72897" cy="1400530"/>
          </a:xfrm>
        </p:spPr>
        <p:txBody>
          <a:bodyPr/>
          <a:lstStyle/>
          <a:p>
            <a:r>
              <a:rPr lang="zh-CN" altLang="en-US" dirty="0" smtClean="0"/>
              <a:t>定域信息和非定域关联的统一：</a:t>
            </a:r>
            <a:r>
              <a:rPr lang="en-US" altLang="zh-CN" dirty="0" err="1" smtClean="0"/>
              <a:t>Englert</a:t>
            </a:r>
            <a:r>
              <a:rPr lang="en-US" altLang="zh-CN" dirty="0" smtClean="0"/>
              <a:t>–Greenberger–</a:t>
            </a:r>
            <a:r>
              <a:rPr lang="en-US" altLang="zh-CN" dirty="0" err="1" smtClean="0"/>
              <a:t>Yasin</a:t>
            </a:r>
            <a:r>
              <a:rPr lang="zh-CN" altLang="en-US" dirty="0" smtClean="0"/>
              <a:t>二像性关系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67" y="2277392"/>
            <a:ext cx="5847009" cy="43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4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定域度</a:t>
            </a:r>
            <a:r>
              <a:rPr lang="en-US" altLang="zh-CN" dirty="0" smtClean="0"/>
              <a:t>D</a:t>
            </a:r>
            <a:r>
              <a:rPr lang="zh-CN" altLang="en-US" dirty="0" smtClean="0"/>
              <a:t>平方</a:t>
            </a:r>
            <a:r>
              <a:rPr lang="en-US" altLang="zh-CN" dirty="0" smtClean="0"/>
              <a:t>+</a:t>
            </a:r>
            <a:r>
              <a:rPr lang="zh-CN" altLang="en-US" dirty="0" smtClean="0"/>
              <a:t>关联度</a:t>
            </a:r>
            <a:r>
              <a:rPr lang="en-US" altLang="zh-CN" dirty="0" smtClean="0"/>
              <a:t>V</a:t>
            </a:r>
            <a:r>
              <a:rPr lang="zh-CN" altLang="en-US" dirty="0" smtClean="0"/>
              <a:t>平方</a:t>
            </a:r>
            <a:r>
              <a:rPr lang="en-US" altLang="zh-CN" dirty="0" smtClean="0"/>
              <a:t>=1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380" y="2278969"/>
            <a:ext cx="5953125" cy="3838575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94552"/>
              </p:ext>
            </p:extLst>
          </p:nvPr>
        </p:nvGraphicFramePr>
        <p:xfrm>
          <a:off x="3880755" y="4206439"/>
          <a:ext cx="2621644" cy="1911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" name="公式" r:id="rId4" imgW="1358640" imgH="990360" progId="Equation.3">
                  <p:embed/>
                </p:oleObj>
              </mc:Choice>
              <mc:Fallback>
                <p:oleObj name="公式" r:id="rId4" imgW="1358640" imgH="9903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0755" y="4206439"/>
                        <a:ext cx="2621644" cy="1911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599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6075</TotalTime>
  <Words>429</Words>
  <Application>Microsoft Office PowerPoint</Application>
  <PresentationFormat>宽屏</PresentationFormat>
  <Paragraphs>43</Paragraphs>
  <Slides>21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华文隶书</vt:lpstr>
      <vt:lpstr>华文新魏</vt:lpstr>
      <vt:lpstr>宋体</vt:lpstr>
      <vt:lpstr>Arial</vt:lpstr>
      <vt:lpstr>Century Gothic</vt:lpstr>
      <vt:lpstr>Trebuchet MS</vt:lpstr>
      <vt:lpstr>Wingdings 2</vt:lpstr>
      <vt:lpstr>Wingdings 3</vt:lpstr>
      <vt:lpstr>离子</vt:lpstr>
      <vt:lpstr>公式</vt:lpstr>
      <vt:lpstr>量子力学释疑（一）</vt:lpstr>
      <vt:lpstr>释疑一：波粒二象性是量子力学本质吗？</vt:lpstr>
      <vt:lpstr>Tonomura et al 1989 殿村 electron interference demonstrated using biprism and electron-optical device </vt:lpstr>
      <vt:lpstr>波粒二象性的质疑？请看玻尔的族徽</vt:lpstr>
      <vt:lpstr>万物负阴而抱阳</vt:lpstr>
      <vt:lpstr>所谓波粒二像性</vt:lpstr>
      <vt:lpstr>清华高研院的七夕</vt:lpstr>
      <vt:lpstr>定域信息和非定域关联的统一：Englert–Greenberger–Yasin二像性关系</vt:lpstr>
      <vt:lpstr>定域度D平方+关联度V平方=1</vt:lpstr>
      <vt:lpstr>释疑二：不确定性原理后面是不可知论吗？</vt:lpstr>
      <vt:lpstr>不确定性的本质是什么？</vt:lpstr>
      <vt:lpstr>从不确定性到量子纠缠</vt:lpstr>
      <vt:lpstr>薛定谔猫</vt:lpstr>
      <vt:lpstr>经典和量子的分野：Bell不等式</vt:lpstr>
      <vt:lpstr>Alain Aspect</vt:lpstr>
      <vt:lpstr>量子本性：非定域关联</vt:lpstr>
      <vt:lpstr>光合作用</vt:lpstr>
      <vt:lpstr>量子力学揭示了“非定域性关联”是物质世界存在的最基本形式之一</vt:lpstr>
      <vt:lpstr>看见的世界和看不见的世界=量子二像性</vt:lpstr>
      <vt:lpstr>量子不确定性的根源：管中窥豹</vt:lpstr>
      <vt:lpstr>玻尔和爱因斯坦之争——         从不确定性到非定域关联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量子力学与区块链</dc:title>
  <dc:creator>feng han</dc:creator>
  <cp:lastModifiedBy>feng han</cp:lastModifiedBy>
  <cp:revision>137</cp:revision>
  <dcterms:created xsi:type="dcterms:W3CDTF">2015-08-18T07:30:42Z</dcterms:created>
  <dcterms:modified xsi:type="dcterms:W3CDTF">2015-09-23T02:37:19Z</dcterms:modified>
</cp:coreProperties>
</file>